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73" r:id="rId6"/>
    <p:sldId id="260" r:id="rId7"/>
    <p:sldId id="265" r:id="rId8"/>
    <p:sldId id="274" r:id="rId9"/>
    <p:sldId id="275" r:id="rId10"/>
    <p:sldId id="276" r:id="rId11"/>
    <p:sldId id="277" r:id="rId12"/>
    <p:sldId id="278" r:id="rId13"/>
    <p:sldId id="290" r:id="rId14"/>
    <p:sldId id="268" r:id="rId15"/>
    <p:sldId id="280" r:id="rId16"/>
    <p:sldId id="281" r:id="rId17"/>
    <p:sldId id="282" r:id="rId18"/>
    <p:sldId id="283" r:id="rId19"/>
    <p:sldId id="270" r:id="rId20"/>
    <p:sldId id="284" r:id="rId21"/>
    <p:sldId id="286" r:id="rId22"/>
    <p:sldId id="285" r:id="rId23"/>
    <p:sldId id="287" r:id="rId24"/>
    <p:sldId id="288" r:id="rId25"/>
    <p:sldId id="289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99B"/>
    <a:srgbClr val="FFFFFF"/>
    <a:srgbClr val="F8B500"/>
    <a:srgbClr val="FFF2CC"/>
    <a:srgbClr val="FAA6A6"/>
    <a:srgbClr val="E56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8"/>
    <p:restoredTop sz="92890"/>
  </p:normalViewPr>
  <p:slideViewPr>
    <p:cSldViewPr snapToGrid="0" snapToObjects="1">
      <p:cViewPr varScale="1">
        <p:scale>
          <a:sx n="63" d="100"/>
          <a:sy n="63" d="100"/>
        </p:scale>
        <p:origin x="10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6A6F-4B07-CB4D-81AF-4B57D711D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C3F50-BF1C-2D40-86FF-A3021CB35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4F4B-5E72-3344-B7FD-082C4A56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0C157-0E01-ED47-99A4-74BF511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0C63-F61D-6345-9434-2804D72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2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0EB8-6690-2B48-BE78-112D8BCF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804D9-0754-8048-8598-4A377A7E5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6634-6D6B-BE4E-9867-87B6600B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B9CE-9136-024F-B4C7-44EF30A3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31B8-C17C-2245-A652-D295ABD5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165C4-F7AB-E342-AF33-FF746C07C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98C96-3DB1-B74E-8205-91ADB14D9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4CD0D-B91A-1542-B346-0DB05C1E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CDA7-8112-D44A-9828-98279496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69BD3-63D8-0445-AA94-17FEF370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0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64F6-7A34-1643-94B7-33BF6205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3539-D058-B945-913F-F198DDA2D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5948E-B2F5-734C-8F1F-DCA73617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B6B3B-F984-BD4E-B65F-59DC16AC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FBDFD-DCA4-0440-B7C6-AC476392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9895-3CE0-FF4F-AA14-3C2CFCCA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441F-6DCB-DD41-85B2-71E72581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1637-C62F-AF4A-93D4-BF1B0D17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7B66B-4E6E-DF48-A59D-CA8B9B36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9A2A-D372-1646-853C-A77A5CAB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3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74BF-817D-BB4F-B5CB-5880EB7B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1E02-3FFA-5340-8403-78292972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4CFDB-19D4-DD48-A371-0C115805F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F1AD2-D52B-2346-8B32-61B4059A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96266-652E-6E41-873E-1DBE3D21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ECA4-3D3B-AD47-A4EC-C3070ED4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8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CB35-3572-904B-9E6B-39EFBEAB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3C0-6D6E-CA40-87F0-9BAAF46C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E8D2A-3882-7F4D-88CD-121D1195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2AF59-29D6-EB4C-8360-454DD3999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5B055-CACB-5741-9D25-D4DCED95B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5E6E2-C5AF-9940-8E47-D8EBB334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4D2DA-9AA4-0E46-92F7-770DD2B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0BF89-B9D5-1B49-957B-784BB07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3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C7B-4848-B540-9C76-7A599F01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178F1-16B9-E746-BBE7-BAC7DE8E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FEF38-1643-C042-80A6-C8F5E533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B572A-B44B-E64A-9A31-38F6F495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4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18BB7-46E5-0640-AB3B-524A01B9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FB13B-A9A1-8449-BF56-6171457D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6478-1090-0748-B571-53D9051A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430A-4EE1-1F42-86B5-E2D81076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4398-A5BF-A34F-9B3F-A6B0015F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84985-4E08-9241-B3B0-33D371812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306E8-3602-5941-867E-E69BD22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F6F5D-3734-254A-95BB-E0644393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E0DA-708B-8945-864D-A7366481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6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80F2-66B0-DE42-9E4C-6CE168A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790FA-2944-6446-BDD3-B6939029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9F2D4-2524-AD4A-B64A-AC47AB8AD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45A42-C7D7-2245-8CC2-99DF7C14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DDD3-E9BD-A244-A4B4-908F3E3C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9DC02-F817-5542-A277-078EACFD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4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01AF3-57EC-DD4F-9BC0-35BE42C5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15ED5-08B9-D14F-80D4-1E909FCF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605A3-6EE0-4643-8282-47EDF9FD4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A484-6411-D847-BAB5-017CF9BEFD10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083EF-8281-874A-BF7B-0B6DE6375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B784-4B34-FB4A-9314-7DDB325CB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F5EA5-DB2A-804D-9A6F-9EA1D8000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2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32B0C-C75B-0D44-B98D-4E875DC9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sp>
        <p:nvSpPr>
          <p:cNvPr id="10" name="文本框 18">
            <a:extLst>
              <a:ext uri="{FF2B5EF4-FFF2-40B4-BE49-F238E27FC236}">
                <a16:creationId xmlns:a16="http://schemas.microsoft.com/office/drawing/2014/main" id="{60787B86-A5A8-FB4C-8AA0-28A01DD06967}"/>
              </a:ext>
            </a:extLst>
          </p:cNvPr>
          <p:cNvSpPr txBox="1"/>
          <p:nvPr/>
        </p:nvSpPr>
        <p:spPr>
          <a:xfrm>
            <a:off x="2639695" y="2909570"/>
            <a:ext cx="6913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Archlab</a:t>
            </a:r>
            <a:r>
              <a:rPr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回课</a:t>
            </a:r>
            <a:endParaRPr lang="en-US" altLang="zh-CN" sz="5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DEC330F7-EE60-074A-8B28-22617270C307}"/>
              </a:ext>
            </a:extLst>
          </p:cNvPr>
          <p:cNvSpPr txBox="1"/>
          <p:nvPr/>
        </p:nvSpPr>
        <p:spPr>
          <a:xfrm>
            <a:off x="1736866" y="6343690"/>
            <a:ext cx="5772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汇报人：李鸿泽</a:t>
            </a: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学号：</a:t>
            </a: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1900013037</a:t>
            </a: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        </a:t>
            </a:r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08736DA-750E-DC4A-83AB-C7A28844BA4C}"/>
              </a:ext>
            </a:extLst>
          </p:cNvPr>
          <p:cNvSpPr/>
          <p:nvPr/>
        </p:nvSpPr>
        <p:spPr>
          <a:xfrm flipV="1">
            <a:off x="2591946" y="1910873"/>
            <a:ext cx="994246" cy="998697"/>
          </a:xfrm>
          <a:prstGeom prst="corner">
            <a:avLst>
              <a:gd name="adj1" fmla="val 7291"/>
              <a:gd name="adj2" fmla="val 791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E2B06FEF-B10B-064F-AA76-FD8A4B1B5662}"/>
              </a:ext>
            </a:extLst>
          </p:cNvPr>
          <p:cNvSpPr/>
          <p:nvPr/>
        </p:nvSpPr>
        <p:spPr>
          <a:xfrm flipH="1">
            <a:off x="8558694" y="3832900"/>
            <a:ext cx="994246" cy="998697"/>
          </a:xfrm>
          <a:prstGeom prst="corner">
            <a:avLst>
              <a:gd name="adj1" fmla="val 7291"/>
              <a:gd name="adj2" fmla="val 791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图片 31" descr="标志与中英文校名组合规范_左右（反白，在深色背景下使用）.png">
            <a:extLst>
              <a:ext uri="{FF2B5EF4-FFF2-40B4-BE49-F238E27FC236}">
                <a16:creationId xmlns:a16="http://schemas.microsoft.com/office/drawing/2014/main" id="{99136B1A-7AC4-7E42-8C4C-5148C3DE17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43411" y="6296118"/>
            <a:ext cx="1592679" cy="44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5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rsum.ys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2557463" y="1152938"/>
            <a:ext cx="651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框架可以参考</a:t>
            </a:r>
            <a:r>
              <a:rPr lang="en-US" altLang="zh-CN" dirty="0"/>
              <a:t>../y86-code/asum.ys</a:t>
            </a:r>
            <a:r>
              <a:rPr lang="zh-CN" altLang="en-US" dirty="0"/>
              <a:t>，比如开头关于主函数和数据结构的定义，以及结尾关于栈的定义（事实上它们也差不多）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9DE81D-A99D-4DED-B140-99F0ABD0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440"/>
            <a:ext cx="5664491" cy="50675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970CD0-84B2-439E-9DEA-DB06D59E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013" y="2121896"/>
            <a:ext cx="5874052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6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bubble.ys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2557463" y="1152938"/>
            <a:ext cx="651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因为是两层循环，所以比前两个略麻烦一点，为了好理解，可以先把</a:t>
            </a:r>
            <a:r>
              <a:rPr lang="en-US" altLang="zh-CN" dirty="0"/>
              <a:t>C</a:t>
            </a:r>
            <a:r>
              <a:rPr lang="zh-CN" altLang="en-US" dirty="0"/>
              <a:t>程序写成</a:t>
            </a:r>
            <a:r>
              <a:rPr lang="en-US" altLang="zh-CN" dirty="0"/>
              <a:t>goto</a:t>
            </a:r>
            <a:r>
              <a:rPr lang="zh-CN" altLang="en-US" dirty="0"/>
              <a:t>格式，然后再参考写出</a:t>
            </a:r>
            <a:r>
              <a:rPr lang="en-US" altLang="zh-CN" dirty="0"/>
              <a:t>ys</a:t>
            </a:r>
            <a:r>
              <a:rPr lang="zh-CN" altLang="en-US" dirty="0"/>
              <a:t>程序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D856D-AA83-4413-AC0F-A4B13D87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154"/>
            <a:ext cx="3243263" cy="51148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1965D0-59D5-40E6-B23F-429E39FC4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601" y="2025402"/>
            <a:ext cx="5778797" cy="48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5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bubble.ys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2557462" y="1152938"/>
            <a:ext cx="756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注意取地址与取内容的区别，即是否需要加括号，</a:t>
            </a:r>
            <a:r>
              <a:rPr lang="en-US" altLang="zh-CN" dirty="0"/>
              <a:t>movq</a:t>
            </a:r>
            <a:r>
              <a:rPr lang="zh-CN" altLang="en-US" dirty="0"/>
              <a:t>与</a:t>
            </a:r>
            <a:r>
              <a:rPr lang="en-US" altLang="zh-CN" dirty="0"/>
              <a:t>leaq</a:t>
            </a:r>
            <a:r>
              <a:rPr lang="zh-CN" altLang="en-US" dirty="0"/>
              <a:t>的区别等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2C3E6-32AF-4B66-A988-92FF3EC1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4" y="1522270"/>
            <a:ext cx="6185218" cy="52961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1477CC-5BDA-4B62-B409-C34043A16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315" y="1522270"/>
            <a:ext cx="6191568" cy="50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6676B-306D-7345-939F-2C5F9772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80" y="549000"/>
            <a:ext cx="10252041" cy="57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9100E0-82DA-7C4C-9DC3-91A74E230C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69980" y="549000"/>
            <a:ext cx="10252041" cy="576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2FCA7-23E5-F248-8599-82B7DE8E36D4}"/>
              </a:ext>
            </a:extLst>
          </p:cNvPr>
          <p:cNvSpPr/>
          <p:nvPr/>
        </p:nvSpPr>
        <p:spPr>
          <a:xfrm>
            <a:off x="602076" y="5742877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86622-A061-FD4F-8A82-91E162E6C8F1}"/>
              </a:ext>
            </a:extLst>
          </p:cNvPr>
          <p:cNvSpPr/>
          <p:nvPr/>
        </p:nvSpPr>
        <p:spPr>
          <a:xfrm>
            <a:off x="602076" y="5426358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DDC27-8ACD-8D4A-AA9D-03E5955DDCC3}"/>
              </a:ext>
            </a:extLst>
          </p:cNvPr>
          <p:cNvSpPr/>
          <p:nvPr/>
        </p:nvSpPr>
        <p:spPr>
          <a:xfrm>
            <a:off x="602076" y="1267521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5CAC2-379A-CF46-90B5-ED7E62D1D32C}"/>
              </a:ext>
            </a:extLst>
          </p:cNvPr>
          <p:cNvSpPr/>
          <p:nvPr/>
        </p:nvSpPr>
        <p:spPr>
          <a:xfrm>
            <a:off x="602076" y="951002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椭圆 6">
            <a:extLst>
              <a:ext uri="{FF2B5EF4-FFF2-40B4-BE49-F238E27FC236}">
                <a16:creationId xmlns:a16="http://schemas.microsoft.com/office/drawing/2014/main" id="{59FC7E12-EB47-7448-9769-2DC4D35EDD9B}"/>
              </a:ext>
            </a:extLst>
          </p:cNvPr>
          <p:cNvSpPr/>
          <p:nvPr/>
        </p:nvSpPr>
        <p:spPr>
          <a:xfrm>
            <a:off x="4003664" y="1351154"/>
            <a:ext cx="4140000" cy="41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5BD4E172-9C8F-B742-970F-6B81A8037502}"/>
              </a:ext>
            </a:extLst>
          </p:cNvPr>
          <p:cNvSpPr txBox="1"/>
          <p:nvPr/>
        </p:nvSpPr>
        <p:spPr>
          <a:xfrm>
            <a:off x="5188720" y="1827426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0666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文本框 20">
            <a:extLst>
              <a:ext uri="{FF2B5EF4-FFF2-40B4-BE49-F238E27FC236}">
                <a16:creationId xmlns:a16="http://schemas.microsoft.com/office/drawing/2014/main" id="{76FD1BF3-6193-1648-95AF-9D8656F00434}"/>
              </a:ext>
            </a:extLst>
          </p:cNvPr>
          <p:cNvSpPr txBox="1"/>
          <p:nvPr/>
        </p:nvSpPr>
        <p:spPr>
          <a:xfrm>
            <a:off x="5233592" y="3418875"/>
            <a:ext cx="1641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Part B</a:t>
            </a:r>
            <a:endParaRPr lang="zh-CN" altLang="en-US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16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70874257-D443-DF48-8D22-B9D735D3F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87769A-8BE0-5B44-BE62-765FE5A4B011}"/>
              </a:ext>
            </a:extLst>
          </p:cNvPr>
          <p:cNvSpPr/>
          <p:nvPr/>
        </p:nvSpPr>
        <p:spPr>
          <a:xfrm rot="5400000">
            <a:off x="-1492349" y="3380962"/>
            <a:ext cx="612000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9CB478-12F7-4C4A-BA0A-5F30F47861B2}"/>
              </a:ext>
            </a:extLst>
          </p:cNvPr>
          <p:cNvSpPr/>
          <p:nvPr/>
        </p:nvSpPr>
        <p:spPr>
          <a:xfrm rot="5400000">
            <a:off x="7566749" y="3380963"/>
            <a:ext cx="612000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4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CF7BF-6F15-F04D-A9B4-2018B0A9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552" b="8083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27A2A1BE-92EC-CD44-8329-63DCC6714F2B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2695AB-E057-DB44-B604-98F1EBFA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699" y="3592187"/>
            <a:ext cx="3265813" cy="3265813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id="{D32C7E3A-40C9-CF4F-A5BC-4327144D11D1}"/>
              </a:ext>
            </a:extLst>
          </p:cNvPr>
          <p:cNvSpPr txBox="1"/>
          <p:nvPr/>
        </p:nvSpPr>
        <p:spPr>
          <a:xfrm>
            <a:off x="2659600" y="462984"/>
            <a:ext cx="533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iaddq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seq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指令</a:t>
            </a:r>
          </a:p>
        </p:txBody>
      </p:sp>
      <p:sp>
        <p:nvSpPr>
          <p:cNvPr id="14" name="文本框 19">
            <a:extLst>
              <a:ext uri="{FF2B5EF4-FFF2-40B4-BE49-F238E27FC236}">
                <a16:creationId xmlns:a16="http://schemas.microsoft.com/office/drawing/2014/main" id="{AE660547-9833-0549-9A66-1335E8522A0B}"/>
              </a:ext>
            </a:extLst>
          </p:cNvPr>
          <p:cNvSpPr txBox="1"/>
          <p:nvPr/>
        </p:nvSpPr>
        <p:spPr>
          <a:xfrm>
            <a:off x="1657101" y="1776327"/>
            <a:ext cx="953100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Iaddq V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 将常数值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V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与寄存器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相加，并将结果保存在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</a:t>
            </a:r>
          </a:p>
        </p:txBody>
      </p:sp>
      <p:sp>
        <p:nvSpPr>
          <p:cNvPr id="15" name="文本框 19">
            <a:extLst>
              <a:ext uri="{FF2B5EF4-FFF2-40B4-BE49-F238E27FC236}">
                <a16:creationId xmlns:a16="http://schemas.microsoft.com/office/drawing/2014/main" id="{120AAF70-56F0-1742-BED7-5B8663104C46}"/>
              </a:ext>
            </a:extLst>
          </p:cNvPr>
          <p:cNvSpPr txBox="1"/>
          <p:nvPr/>
        </p:nvSpPr>
        <p:spPr>
          <a:xfrm>
            <a:off x="1657101" y="2732999"/>
            <a:ext cx="6199084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jm rB, 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：跳转到位于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M[rB+V]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位置的语句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22A2A72C-7662-6E46-9335-CD9451EF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383368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0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计算步骤</a:t>
            </a: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09E47E2-09F9-4204-AD06-EFD16FAF6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27290"/>
              </p:ext>
            </p:extLst>
          </p:nvPr>
        </p:nvGraphicFramePr>
        <p:xfrm>
          <a:off x="2032000" y="1471506"/>
          <a:ext cx="812799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888944389"/>
                    </a:ext>
                  </a:extLst>
                </a:gridCol>
                <a:gridCol w="3180080">
                  <a:extLst>
                    <a:ext uri="{9D8B030D-6E8A-4147-A177-3AD203B41FA5}">
                      <a16:colId xmlns:a16="http://schemas.microsoft.com/office/drawing/2014/main" val="54984936"/>
                    </a:ext>
                  </a:extLst>
                </a:gridCol>
                <a:gridCol w="3667759">
                  <a:extLst>
                    <a:ext uri="{9D8B030D-6E8A-4147-A177-3AD203B41FA5}">
                      <a16:colId xmlns:a16="http://schemas.microsoft.com/office/drawing/2014/main" val="1294498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iaddq  V</a:t>
                      </a:r>
                      <a:r>
                        <a:rPr lang="zh-CN" altLang="en-US" sz="2400" dirty="0"/>
                        <a:t>，</a:t>
                      </a:r>
                      <a:r>
                        <a:rPr lang="en-US" altLang="zh-CN" sz="2400" dirty="0"/>
                        <a:t>rB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jm  rB</a:t>
                      </a:r>
                      <a:r>
                        <a:rPr lang="zh-CN" altLang="en-US" sz="2400" dirty="0"/>
                        <a:t>，</a:t>
                      </a:r>
                      <a:r>
                        <a:rPr lang="en-US" altLang="zh-CN" sz="2400" dirty="0"/>
                        <a:t>V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479057"/>
                  </a:ext>
                </a:extLst>
              </a:tr>
              <a:tr h="667174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取指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icode</a:t>
                      </a:r>
                      <a:r>
                        <a:rPr lang="en-US" altLang="zh-CN" sz="2400" dirty="0"/>
                        <a:t> : ifun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 </a:t>
                      </a:r>
                      <a:r>
                        <a:rPr lang="en-US" altLang="zh-CN" sz="2400" dirty="0"/>
                        <a:t>M1[PC]</a:t>
                      </a:r>
                    </a:p>
                    <a:p>
                      <a:r>
                        <a:rPr lang="en-US" altLang="zh-CN" sz="2400" dirty="0"/>
                        <a:t>rA : rB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 M1[PC+1]</a:t>
                      </a:r>
                    </a:p>
                    <a:p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valC  M8[PC+2]</a:t>
                      </a:r>
                    </a:p>
                    <a:p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valP  PC+10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icode</a:t>
                      </a:r>
                      <a:r>
                        <a:rPr lang="en-US" altLang="zh-CN" sz="2400" dirty="0"/>
                        <a:t> : ifun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 </a:t>
                      </a:r>
                      <a:r>
                        <a:rPr lang="en-US" altLang="zh-CN" sz="2400" dirty="0"/>
                        <a:t>M1[PC]</a:t>
                      </a:r>
                    </a:p>
                    <a:p>
                      <a:r>
                        <a:rPr lang="en-US" altLang="zh-CN" sz="2400" dirty="0"/>
                        <a:t>rA : rB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 M1[PC+1]</a:t>
                      </a:r>
                    </a:p>
                    <a:p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valC  M8[PC+2]</a:t>
                      </a:r>
                    </a:p>
                    <a:p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valP  PC+10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译码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valB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 R[rB]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valB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 R[rB]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4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执行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valE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en-US" altLang="zh-CN" sz="2400" dirty="0"/>
                        <a:t> valB + valC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valE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en-US" altLang="zh-CN" sz="2400" dirty="0"/>
                        <a:t> valB + valC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访存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valM</a:t>
                      </a:r>
                      <a:r>
                        <a:rPr lang="en-US" altLang="zh-CN" sz="2400" dirty="0"/>
                        <a:t> 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M8[valE]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82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写回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R[rB]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 valE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0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更新</a:t>
                      </a:r>
                      <a:r>
                        <a:rPr lang="en-US" altLang="zh-CN" sz="2400" dirty="0"/>
                        <a:t>PC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PC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 valP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PC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 </a:t>
                      </a:r>
                      <a:r>
                        <a:rPr lang="en-US" altLang="zh-CN" sz="2400" dirty="0" err="1">
                          <a:sym typeface="Wingdings" panose="05000000000000000000" pitchFamily="2" charset="2"/>
                        </a:rPr>
                        <a:t>valM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3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31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具体实现</a:t>
            </a: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79F749-E0C6-43F7-861C-FBA8BD0A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25" y="1047759"/>
            <a:ext cx="6725920" cy="26126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CD5848-7BCF-4229-B9CB-095C61F81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225" y="3660406"/>
            <a:ext cx="6096000" cy="30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5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具体实现</a:t>
            </a: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5077F7-7601-4DE4-9C4B-0514602E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20" y="1152938"/>
            <a:ext cx="8239759" cy="45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具体实现</a:t>
            </a: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692EB7-78A2-4D19-B60C-7ABB8BFF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78" y="1678996"/>
            <a:ext cx="8237813" cy="39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8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B60CDD3-E8AB-2347-8F9D-1FABB04F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57" y="549000"/>
            <a:ext cx="10279887" cy="57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99EE2-4A9D-3649-A3E7-2F7BB418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56057" y="549000"/>
            <a:ext cx="10279887" cy="576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2FCA7-23E5-F248-8599-82B7DE8E36D4}"/>
              </a:ext>
            </a:extLst>
          </p:cNvPr>
          <p:cNvSpPr/>
          <p:nvPr/>
        </p:nvSpPr>
        <p:spPr>
          <a:xfrm>
            <a:off x="602076" y="5742877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86622-A061-FD4F-8A82-91E162E6C8F1}"/>
              </a:ext>
            </a:extLst>
          </p:cNvPr>
          <p:cNvSpPr/>
          <p:nvPr/>
        </p:nvSpPr>
        <p:spPr>
          <a:xfrm>
            <a:off x="602076" y="5426358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DDC27-8ACD-8D4A-AA9D-03E5955DDCC3}"/>
              </a:ext>
            </a:extLst>
          </p:cNvPr>
          <p:cNvSpPr/>
          <p:nvPr/>
        </p:nvSpPr>
        <p:spPr>
          <a:xfrm>
            <a:off x="602076" y="1267521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5CAC2-379A-CF46-90B5-ED7E62D1D32C}"/>
              </a:ext>
            </a:extLst>
          </p:cNvPr>
          <p:cNvSpPr/>
          <p:nvPr/>
        </p:nvSpPr>
        <p:spPr>
          <a:xfrm>
            <a:off x="602076" y="951002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椭圆 6">
            <a:extLst>
              <a:ext uri="{FF2B5EF4-FFF2-40B4-BE49-F238E27FC236}">
                <a16:creationId xmlns:a16="http://schemas.microsoft.com/office/drawing/2014/main" id="{59FC7E12-EB47-7448-9769-2DC4D35EDD9B}"/>
              </a:ext>
            </a:extLst>
          </p:cNvPr>
          <p:cNvSpPr/>
          <p:nvPr/>
        </p:nvSpPr>
        <p:spPr>
          <a:xfrm>
            <a:off x="4003664" y="1351154"/>
            <a:ext cx="4140000" cy="41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5BD4E172-9C8F-B742-970F-6B81A8037502}"/>
              </a:ext>
            </a:extLst>
          </p:cNvPr>
          <p:cNvSpPr txBox="1"/>
          <p:nvPr/>
        </p:nvSpPr>
        <p:spPr>
          <a:xfrm>
            <a:off x="5188720" y="1827426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0666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文本框 20">
            <a:extLst>
              <a:ext uri="{FF2B5EF4-FFF2-40B4-BE49-F238E27FC236}">
                <a16:creationId xmlns:a16="http://schemas.microsoft.com/office/drawing/2014/main" id="{76FD1BF3-6193-1648-95AF-9D8656F00434}"/>
              </a:ext>
            </a:extLst>
          </p:cNvPr>
          <p:cNvSpPr txBox="1"/>
          <p:nvPr/>
        </p:nvSpPr>
        <p:spPr>
          <a:xfrm>
            <a:off x="5252828" y="3495781"/>
            <a:ext cx="1662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Part C</a:t>
            </a:r>
            <a:endParaRPr lang="zh-CN" altLang="en-US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16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70874257-D443-DF48-8D22-B9D735D3F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87769A-8BE0-5B44-BE62-765FE5A4B011}"/>
              </a:ext>
            </a:extLst>
          </p:cNvPr>
          <p:cNvSpPr/>
          <p:nvPr/>
        </p:nvSpPr>
        <p:spPr>
          <a:xfrm rot="5400000">
            <a:off x="-1492349" y="3380962"/>
            <a:ext cx="612000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9CB478-12F7-4C4A-BA0A-5F30F47861B2}"/>
              </a:ext>
            </a:extLst>
          </p:cNvPr>
          <p:cNvSpPr/>
          <p:nvPr/>
        </p:nvSpPr>
        <p:spPr>
          <a:xfrm rot="5400000">
            <a:off x="7566749" y="3380963"/>
            <a:ext cx="612000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6A0BE-FB73-B44E-82B1-9E19EF09A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4" name="Manual Input 3">
            <a:extLst>
              <a:ext uri="{FF2B5EF4-FFF2-40B4-BE49-F238E27FC236}">
                <a16:creationId xmlns:a16="http://schemas.microsoft.com/office/drawing/2014/main" id="{AE6F3670-CA6D-FE4F-AE4D-239731E6A22E}"/>
              </a:ext>
            </a:extLst>
          </p:cNvPr>
          <p:cNvSpPr/>
          <p:nvPr/>
        </p:nvSpPr>
        <p:spPr>
          <a:xfrm flipH="1">
            <a:off x="7048499" y="2743200"/>
            <a:ext cx="5143500" cy="411479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3 w 10000"/>
              <a:gd name="connsiteY0" fmla="*/ 478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3 w 10000"/>
              <a:gd name="connsiteY4" fmla="*/ 478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43" y="478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4" y="8261"/>
                  <a:pt x="29" y="6522"/>
                  <a:pt x="43" y="4783"/>
                </a:cubicBezTo>
                <a:close/>
              </a:path>
            </a:pathLst>
          </a:custGeom>
          <a:solidFill>
            <a:srgbClr val="F8B500">
              <a:alpha val="80000"/>
            </a:srgbClr>
          </a:solidFill>
          <a:ln>
            <a:solidFill>
              <a:srgbClr val="F8B5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C:\Users\ADMINI~1\AppData\Local\Temp\360zip$Temp\360$0\标志与中英文校名组合规范_左右.png">
            <a:extLst>
              <a:ext uri="{FF2B5EF4-FFF2-40B4-BE49-F238E27FC236}">
                <a16:creationId xmlns:a16="http://schemas.microsoft.com/office/drawing/2014/main" id="{61F856FE-E983-D34E-A32C-EB1401DD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40" y="6117197"/>
            <a:ext cx="1753018" cy="4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F3C86-1381-6540-ACC7-30B2C6133058}"/>
              </a:ext>
            </a:extLst>
          </p:cNvPr>
          <p:cNvSpPr txBox="1"/>
          <p:nvPr/>
        </p:nvSpPr>
        <p:spPr>
          <a:xfrm>
            <a:off x="7238070" y="3692603"/>
            <a:ext cx="5422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目录</a:t>
            </a:r>
            <a:endParaRPr lang="en-US" altLang="zh-CN" sz="7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6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7" name="椭圆 165">
            <a:extLst>
              <a:ext uri="{FF2B5EF4-FFF2-40B4-BE49-F238E27FC236}">
                <a16:creationId xmlns:a16="http://schemas.microsoft.com/office/drawing/2014/main" id="{90BEFB79-2891-194D-8539-41C44A901B9D}"/>
              </a:ext>
            </a:extLst>
          </p:cNvPr>
          <p:cNvSpPr>
            <a:spLocks noChangeAspect="1"/>
          </p:cNvSpPr>
          <p:nvPr/>
        </p:nvSpPr>
        <p:spPr>
          <a:xfrm>
            <a:off x="649334" y="700116"/>
            <a:ext cx="1118923" cy="1111587"/>
          </a:xfrm>
          <a:prstGeom prst="ellipse">
            <a:avLst/>
          </a:prstGeom>
          <a:solidFill>
            <a:srgbClr val="F8B500"/>
          </a:solidFill>
          <a:ln>
            <a:solidFill>
              <a:srgbClr val="F8B500"/>
            </a:solidFill>
          </a:ln>
          <a:effectLst>
            <a:outerShdw blurRad="76200" dist="38100" dir="5400000" sx="99000" sy="99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40BC7AB3-55C3-4541-AE28-198EBA0880BB}"/>
              </a:ext>
            </a:extLst>
          </p:cNvPr>
          <p:cNvSpPr txBox="1"/>
          <p:nvPr/>
        </p:nvSpPr>
        <p:spPr>
          <a:xfrm>
            <a:off x="1936455" y="795173"/>
            <a:ext cx="494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How to start it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？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椭圆 165">
            <a:extLst>
              <a:ext uri="{FF2B5EF4-FFF2-40B4-BE49-F238E27FC236}">
                <a16:creationId xmlns:a16="http://schemas.microsoft.com/office/drawing/2014/main" id="{15E6663D-EBFB-5449-8C0F-CD186FFC22C8}"/>
              </a:ext>
            </a:extLst>
          </p:cNvPr>
          <p:cNvSpPr>
            <a:spLocks noChangeAspect="1"/>
          </p:cNvSpPr>
          <p:nvPr/>
        </p:nvSpPr>
        <p:spPr>
          <a:xfrm>
            <a:off x="649334" y="2187407"/>
            <a:ext cx="1118923" cy="1111587"/>
          </a:xfrm>
          <a:prstGeom prst="ellipse">
            <a:avLst/>
          </a:prstGeom>
          <a:solidFill>
            <a:srgbClr val="F8B500"/>
          </a:solidFill>
          <a:ln>
            <a:solidFill>
              <a:srgbClr val="F8B500"/>
            </a:solidFill>
          </a:ln>
          <a:effectLst>
            <a:outerShdw blurRad="76200" dist="38100" dir="5400000" sx="99000" sy="99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7B8349BF-8951-3B4F-9234-62C174D917CE}"/>
              </a:ext>
            </a:extLst>
          </p:cNvPr>
          <p:cNvSpPr txBox="1"/>
          <p:nvPr/>
        </p:nvSpPr>
        <p:spPr>
          <a:xfrm>
            <a:off x="1936455" y="2282464"/>
            <a:ext cx="4943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Part A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：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simple Y86-64</a:t>
            </a: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programs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椭圆 165">
            <a:extLst>
              <a:ext uri="{FF2B5EF4-FFF2-40B4-BE49-F238E27FC236}">
                <a16:creationId xmlns:a16="http://schemas.microsoft.com/office/drawing/2014/main" id="{444639ED-534B-B24A-B1A4-996D8FCBAF08}"/>
              </a:ext>
            </a:extLst>
          </p:cNvPr>
          <p:cNvSpPr>
            <a:spLocks noChangeAspect="1"/>
          </p:cNvSpPr>
          <p:nvPr/>
        </p:nvSpPr>
        <p:spPr>
          <a:xfrm>
            <a:off x="649334" y="3674698"/>
            <a:ext cx="1118923" cy="1111587"/>
          </a:xfrm>
          <a:prstGeom prst="ellipse">
            <a:avLst/>
          </a:prstGeom>
          <a:solidFill>
            <a:srgbClr val="F8B500"/>
          </a:solidFill>
          <a:ln>
            <a:solidFill>
              <a:srgbClr val="F8B500"/>
            </a:solidFill>
          </a:ln>
          <a:effectLst>
            <a:outerShdw blurRad="76200" dist="38100" dir="5400000" sx="99000" sy="99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00CB14BD-2321-9D45-832E-09407B0E8426}"/>
              </a:ext>
            </a:extLst>
          </p:cNvPr>
          <p:cNvSpPr txBox="1"/>
          <p:nvPr/>
        </p:nvSpPr>
        <p:spPr>
          <a:xfrm>
            <a:off x="1936455" y="3769755"/>
            <a:ext cx="4943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Part B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：</a:t>
            </a:r>
            <a:r>
              <a:rPr lang="en-US" altLang="zh-CN" sz="28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extend the SEQ simulator</a:t>
            </a:r>
            <a:r>
              <a:rPr lang="zh-CN" altLang="en-US" sz="28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（</a:t>
            </a:r>
            <a:r>
              <a:rPr lang="en-US" altLang="zh-CN" sz="28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HCL</a:t>
            </a:r>
            <a:r>
              <a:rPr lang="zh-CN" altLang="en-US" sz="28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）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  <p:sp>
        <p:nvSpPr>
          <p:cNvPr id="13" name="椭圆 165">
            <a:extLst>
              <a:ext uri="{FF2B5EF4-FFF2-40B4-BE49-F238E27FC236}">
                <a16:creationId xmlns:a16="http://schemas.microsoft.com/office/drawing/2014/main" id="{C05DAAA0-D6B4-CD4F-AB9B-743141ED002A}"/>
              </a:ext>
            </a:extLst>
          </p:cNvPr>
          <p:cNvSpPr>
            <a:spLocks noChangeAspect="1"/>
          </p:cNvSpPr>
          <p:nvPr/>
        </p:nvSpPr>
        <p:spPr>
          <a:xfrm>
            <a:off x="649334" y="5161989"/>
            <a:ext cx="1118923" cy="1111587"/>
          </a:xfrm>
          <a:prstGeom prst="ellipse">
            <a:avLst/>
          </a:prstGeom>
          <a:solidFill>
            <a:srgbClr val="F8B500"/>
          </a:solidFill>
          <a:ln>
            <a:solidFill>
              <a:srgbClr val="F8B500"/>
            </a:solidFill>
          </a:ln>
          <a:effectLst>
            <a:outerShdw blurRad="76200" dist="38100" dir="5400000" sx="99000" sy="99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3D6FFB80-837A-C147-B6CA-18848EF9E4BD}"/>
              </a:ext>
            </a:extLst>
          </p:cNvPr>
          <p:cNvSpPr txBox="1"/>
          <p:nvPr/>
        </p:nvSpPr>
        <p:spPr>
          <a:xfrm>
            <a:off x="1936455" y="5257046"/>
            <a:ext cx="4943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Part C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：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optimize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the Y86-64 benchmark program and the processor design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777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r>
              <a:rPr lang="en-US" altLang="zh-CN" sz="3200" b="1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hcl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1971040" y="1152938"/>
            <a:ext cx="814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的任务是修改（重写）把一个数组中的正数复制到另一个数组中的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Y86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汇编程序，达到尽可能降低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的效果。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首先，根据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partB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的结果，可以修改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full.hcl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，添加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iaddq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（一方面这个语句确实非常有用，另一方面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full.hcl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有相关提示）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26ACA5-6533-43BC-8E13-D1F4382B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33" y="2581556"/>
            <a:ext cx="7474334" cy="34863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2B800E-C3AF-4252-A385-6DA959526F08}"/>
              </a:ext>
            </a:extLst>
          </p:cNvPr>
          <p:cNvSpPr txBox="1"/>
          <p:nvPr/>
        </p:nvSpPr>
        <p:spPr>
          <a:xfrm>
            <a:off x="2266122" y="6309000"/>
            <a:ext cx="732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添加方法同</a:t>
            </a:r>
            <a:r>
              <a:rPr lang="en-US" altLang="zh-CN" dirty="0" err="1"/>
              <a:t>partB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40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749127" y="447605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避免</a:t>
            </a: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load-use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1971040" y="1152938"/>
            <a:ext cx="814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每次取数的时候连续地取多个，就能避免部分的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load-use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虽然已经采用了数据前递，但是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load-use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还是会造成一个暂停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这里采用同时取两个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075E44-B709-47F7-B883-1B2049B1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881" y="2123705"/>
            <a:ext cx="5458637" cy="46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循环展开</a:t>
            </a: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1254760" y="1152938"/>
            <a:ext cx="968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一看有循环肯定要用到循环展开优化，但具体展开几层呢？这里需要调试后确定。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尝试后发现，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均大于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层时特判代价变大），因此这里采用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B0E5CC-05D2-41B3-911E-6D2D2C8C1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060" y="2140484"/>
            <a:ext cx="5435879" cy="39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9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799926" y="448450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三叉树搜索</a:t>
            </a: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1254760" y="1152938"/>
            <a:ext cx="1016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特判时顺序判断还可以优化为三叉树搜索的形式，只需判断至多三次就可以确定还有几个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F80046-54CE-4CA4-87CF-0A98674F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30" y="1672761"/>
            <a:ext cx="3664138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799926" y="448450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调整特判后的执行顺序</a:t>
            </a: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2992120" y="1152938"/>
            <a:ext cx="1016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如果直接写的话程序会超长，所以调整顺序使代码复用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31AC98-C32E-4CA5-8717-E196DDD5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163" y="1553048"/>
            <a:ext cx="3365673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799926" y="448450"/>
            <a:ext cx="5399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魔改</a:t>
            </a:r>
            <a:r>
              <a:rPr lang="en-US" altLang="zh-CN" sz="3200" b="1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hcl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（通往</a:t>
            </a: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5.88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的道路）</a:t>
            </a: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3535680" y="1553048"/>
            <a:ext cx="578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可以修改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andq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指令，使得每次分支预测总是正确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21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34D483-10AC-4640-A894-EFB73E2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039" b="159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1E459B-8924-944B-8D58-BFCF5D1AA98B}"/>
              </a:ext>
            </a:extLst>
          </p:cNvPr>
          <p:cNvSpPr>
            <a:spLocks noChangeAspect="1"/>
          </p:cNvSpPr>
          <p:nvPr/>
        </p:nvSpPr>
        <p:spPr>
          <a:xfrm>
            <a:off x="4923533" y="2705623"/>
            <a:ext cx="7077206" cy="3820438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报告完毕</a:t>
            </a:r>
            <a:endParaRPr lang="en-US" altLang="zh-CN" sz="5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5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感谢大家</a:t>
            </a:r>
            <a:endParaRPr lang="en-US" altLang="zh-CN" sz="5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DE00D1-177C-3049-9581-F28D2769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5746707"/>
            <a:ext cx="2257611" cy="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9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6FC38F-7663-DC48-8579-04A86B6F59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9979" y="549000"/>
            <a:ext cx="10252042" cy="57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24774-CD50-1844-A577-7D27F0881A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69979" y="549000"/>
            <a:ext cx="10252042" cy="576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2FCA7-23E5-F248-8599-82B7DE8E36D4}"/>
              </a:ext>
            </a:extLst>
          </p:cNvPr>
          <p:cNvSpPr/>
          <p:nvPr/>
        </p:nvSpPr>
        <p:spPr>
          <a:xfrm>
            <a:off x="602076" y="5742877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86622-A061-FD4F-8A82-91E162E6C8F1}"/>
              </a:ext>
            </a:extLst>
          </p:cNvPr>
          <p:cNvSpPr/>
          <p:nvPr/>
        </p:nvSpPr>
        <p:spPr>
          <a:xfrm>
            <a:off x="602076" y="5426358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DDC27-8ACD-8D4A-AA9D-03E5955DDCC3}"/>
              </a:ext>
            </a:extLst>
          </p:cNvPr>
          <p:cNvSpPr/>
          <p:nvPr/>
        </p:nvSpPr>
        <p:spPr>
          <a:xfrm>
            <a:off x="602076" y="1267521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5CAC2-379A-CF46-90B5-ED7E62D1D32C}"/>
              </a:ext>
            </a:extLst>
          </p:cNvPr>
          <p:cNvSpPr/>
          <p:nvPr/>
        </p:nvSpPr>
        <p:spPr>
          <a:xfrm>
            <a:off x="602076" y="951002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椭圆 6">
            <a:extLst>
              <a:ext uri="{FF2B5EF4-FFF2-40B4-BE49-F238E27FC236}">
                <a16:creationId xmlns:a16="http://schemas.microsoft.com/office/drawing/2014/main" id="{59FC7E12-EB47-7448-9769-2DC4D35EDD9B}"/>
              </a:ext>
            </a:extLst>
          </p:cNvPr>
          <p:cNvSpPr/>
          <p:nvPr/>
        </p:nvSpPr>
        <p:spPr>
          <a:xfrm>
            <a:off x="4003664" y="1351154"/>
            <a:ext cx="4140000" cy="41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5BD4E172-9C8F-B742-970F-6B81A8037502}"/>
              </a:ext>
            </a:extLst>
          </p:cNvPr>
          <p:cNvSpPr txBox="1"/>
          <p:nvPr/>
        </p:nvSpPr>
        <p:spPr>
          <a:xfrm>
            <a:off x="5188720" y="1827426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0666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文本框 20">
            <a:extLst>
              <a:ext uri="{FF2B5EF4-FFF2-40B4-BE49-F238E27FC236}">
                <a16:creationId xmlns:a16="http://schemas.microsoft.com/office/drawing/2014/main" id="{76FD1BF3-6193-1648-95AF-9D8656F00434}"/>
              </a:ext>
            </a:extLst>
          </p:cNvPr>
          <p:cNvSpPr txBox="1"/>
          <p:nvPr/>
        </p:nvSpPr>
        <p:spPr>
          <a:xfrm>
            <a:off x="4265971" y="3464596"/>
            <a:ext cx="3723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How to start it</a:t>
            </a:r>
            <a:endParaRPr lang="zh-CN" altLang="en-US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16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70874257-D443-DF48-8D22-B9D735D3F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87769A-8BE0-5B44-BE62-765FE5A4B011}"/>
              </a:ext>
            </a:extLst>
          </p:cNvPr>
          <p:cNvSpPr/>
          <p:nvPr/>
        </p:nvSpPr>
        <p:spPr>
          <a:xfrm rot="5400000">
            <a:off x="-1492349" y="3380962"/>
            <a:ext cx="612000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9CB478-12F7-4C4A-BA0A-5F30F47861B2}"/>
              </a:ext>
            </a:extLst>
          </p:cNvPr>
          <p:cNvSpPr/>
          <p:nvPr/>
        </p:nvSpPr>
        <p:spPr>
          <a:xfrm rot="5400000">
            <a:off x="7566749" y="3380963"/>
            <a:ext cx="612000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Y86-64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的运行环境</a:t>
            </a:r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308F8E2B-F4A4-F644-8AF5-2CC4846C11DC}"/>
              </a:ext>
            </a:extLst>
          </p:cNvPr>
          <p:cNvSpPr txBox="1"/>
          <p:nvPr/>
        </p:nvSpPr>
        <p:spPr>
          <a:xfrm>
            <a:off x="1133061" y="1772704"/>
            <a:ext cx="7736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、下载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archlab-handout.tar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到文件夹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、使用命令</a:t>
            </a:r>
            <a:r>
              <a:rPr lang="en-US" altLang="zh-CN" dirty="0"/>
              <a:t>tar xvf archlab-handout.tar.</a:t>
            </a:r>
            <a:r>
              <a:rPr lang="zh-CN" altLang="en-US" dirty="0"/>
              <a:t>解压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、使用命令</a:t>
            </a:r>
            <a:r>
              <a:rPr lang="en-US" altLang="zh-CN" dirty="0"/>
              <a:t>tar xvf sim.tar</a:t>
            </a:r>
            <a:r>
              <a:rPr lang="zh-CN" altLang="en-US" dirty="0"/>
              <a:t>创建</a:t>
            </a:r>
            <a:r>
              <a:rPr lang="en-US" altLang="zh-CN" dirty="0"/>
              <a:t>sim</a:t>
            </a:r>
            <a:r>
              <a:rPr lang="zh-CN" altLang="en-US" dirty="0"/>
              <a:t>文件夹</a:t>
            </a:r>
            <a:endParaRPr lang="en-US" altLang="zh-CN" dirty="0"/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、使用命令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en-US" altLang="zh-CN" dirty="0"/>
              <a:t>unix&gt; cd sim</a:t>
            </a:r>
          </a:p>
          <a:p>
            <a:r>
              <a:rPr lang="en-US" altLang="zh-CN" dirty="0"/>
              <a:t>	unix&gt; make clean; make</a:t>
            </a: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sim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文件夹中配置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Y86-64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环境，在这个文件夹里做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archlab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0EE619-3AB3-4F12-A98A-D6EDAD20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27" y="0"/>
            <a:ext cx="3622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2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熟悉</a:t>
            </a: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Y86-64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工具</a:t>
            </a:r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308F8E2B-F4A4-F644-8AF5-2CC4846C11DC}"/>
              </a:ext>
            </a:extLst>
          </p:cNvPr>
          <p:cNvSpPr txBox="1"/>
          <p:nvPr/>
        </p:nvSpPr>
        <p:spPr>
          <a:xfrm>
            <a:off x="1133061" y="1772704"/>
            <a:ext cx="7736702" cy="333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阅读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simguide.pdf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、编译与运行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en-US" altLang="zh-CN" dirty="0"/>
              <a:t>linux&gt; make asum.yo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en-US" altLang="zh-CN" dirty="0"/>
              <a:t>linux&gt; ../misc/yis asum.yo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TTY mode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GUI mode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命令行控制符号</a:t>
            </a:r>
            <a:r>
              <a:rPr lang="en-US" altLang="zh-CN" b="1" dirty="0"/>
              <a:t>-g </a:t>
            </a:r>
            <a:r>
              <a:rPr lang="en-US" altLang="zh-CN" dirty="0"/>
              <a:t>Run the simulator in GUI mode (the default is TTY mode).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243EDAF0-CA31-3B4C-9F7A-8A4E28040BED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DEA7069F-B2AC-CA47-B7C4-DB9319234D17}"/>
              </a:ext>
            </a:extLst>
          </p:cNvPr>
          <p:cNvSpPr txBox="1"/>
          <p:nvPr/>
        </p:nvSpPr>
        <p:spPr>
          <a:xfrm>
            <a:off x="263759" y="1421143"/>
            <a:ext cx="4851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GUI 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图形界面的调试工具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6B3968D7-6114-0943-9AE8-21B71473FE9D}"/>
              </a:ext>
            </a:extLst>
          </p:cNvPr>
          <p:cNvSpPr txBox="1"/>
          <p:nvPr/>
        </p:nvSpPr>
        <p:spPr>
          <a:xfrm>
            <a:off x="878121" y="2316924"/>
            <a:ext cx="4051687" cy="167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使用命令打开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GUI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linux&gt; ./ssim -g ../y86-code/asum.yo &amp;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partA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partC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中都可以使用</a:t>
            </a:r>
          </a:p>
        </p:txBody>
      </p:sp>
      <p:pic>
        <p:nvPicPr>
          <p:cNvPr id="13" name="图片 3">
            <a:extLst>
              <a:ext uri="{FF2B5EF4-FFF2-40B4-BE49-F238E27FC236}">
                <a16:creationId xmlns:a16="http://schemas.microsoft.com/office/drawing/2014/main" id="{8132EE61-58B9-A94F-8F92-8D186EC06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226" y="5983910"/>
            <a:ext cx="651600" cy="651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5B5EB5-A53F-4EF5-A1E4-3521DD05E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13" y="0"/>
            <a:ext cx="6739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2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6676B-306D-7345-939F-2C5F9772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80" y="549000"/>
            <a:ext cx="10252041" cy="57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9100E0-82DA-7C4C-9DC3-91A74E230C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69980" y="549000"/>
            <a:ext cx="10252041" cy="576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2FCA7-23E5-F248-8599-82B7DE8E36D4}"/>
              </a:ext>
            </a:extLst>
          </p:cNvPr>
          <p:cNvSpPr/>
          <p:nvPr/>
        </p:nvSpPr>
        <p:spPr>
          <a:xfrm>
            <a:off x="602076" y="5742877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86622-A061-FD4F-8A82-91E162E6C8F1}"/>
              </a:ext>
            </a:extLst>
          </p:cNvPr>
          <p:cNvSpPr/>
          <p:nvPr/>
        </p:nvSpPr>
        <p:spPr>
          <a:xfrm>
            <a:off x="602076" y="5426358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DDC27-8ACD-8D4A-AA9D-03E5955DDCC3}"/>
              </a:ext>
            </a:extLst>
          </p:cNvPr>
          <p:cNvSpPr/>
          <p:nvPr/>
        </p:nvSpPr>
        <p:spPr>
          <a:xfrm>
            <a:off x="602076" y="1267521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5CAC2-379A-CF46-90B5-ED7E62D1D32C}"/>
              </a:ext>
            </a:extLst>
          </p:cNvPr>
          <p:cNvSpPr/>
          <p:nvPr/>
        </p:nvSpPr>
        <p:spPr>
          <a:xfrm>
            <a:off x="602076" y="951002"/>
            <a:ext cx="1105086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椭圆 6">
            <a:extLst>
              <a:ext uri="{FF2B5EF4-FFF2-40B4-BE49-F238E27FC236}">
                <a16:creationId xmlns:a16="http://schemas.microsoft.com/office/drawing/2014/main" id="{59FC7E12-EB47-7448-9769-2DC4D35EDD9B}"/>
              </a:ext>
            </a:extLst>
          </p:cNvPr>
          <p:cNvSpPr/>
          <p:nvPr/>
        </p:nvSpPr>
        <p:spPr>
          <a:xfrm>
            <a:off x="4003664" y="1351154"/>
            <a:ext cx="4140000" cy="41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5BD4E172-9C8F-B742-970F-6B81A8037502}"/>
              </a:ext>
            </a:extLst>
          </p:cNvPr>
          <p:cNvSpPr txBox="1"/>
          <p:nvPr/>
        </p:nvSpPr>
        <p:spPr>
          <a:xfrm>
            <a:off x="5188720" y="1827426"/>
            <a:ext cx="1769885" cy="1637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altLang="zh-CN" sz="1066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0666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文本框 20">
            <a:extLst>
              <a:ext uri="{FF2B5EF4-FFF2-40B4-BE49-F238E27FC236}">
                <a16:creationId xmlns:a16="http://schemas.microsoft.com/office/drawing/2014/main" id="{76FD1BF3-6193-1648-95AF-9D8656F00434}"/>
              </a:ext>
            </a:extLst>
          </p:cNvPr>
          <p:cNvSpPr txBox="1"/>
          <p:nvPr/>
        </p:nvSpPr>
        <p:spPr>
          <a:xfrm>
            <a:off x="5233592" y="3418875"/>
            <a:ext cx="1680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Part A</a:t>
            </a:r>
            <a:endParaRPr lang="zh-CN" altLang="en-US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16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70874257-D443-DF48-8D22-B9D735D3F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87769A-8BE0-5B44-BE62-765FE5A4B011}"/>
              </a:ext>
            </a:extLst>
          </p:cNvPr>
          <p:cNvSpPr/>
          <p:nvPr/>
        </p:nvSpPr>
        <p:spPr>
          <a:xfrm rot="5400000">
            <a:off x="-1492349" y="3380962"/>
            <a:ext cx="612000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9CB478-12F7-4C4A-BA0A-5F30F47861B2}"/>
              </a:ext>
            </a:extLst>
          </p:cNvPr>
          <p:cNvSpPr/>
          <p:nvPr/>
        </p:nvSpPr>
        <p:spPr>
          <a:xfrm rot="5400000">
            <a:off x="7566749" y="3380963"/>
            <a:ext cx="6120000" cy="167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1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 A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要达成什么任务？</a:t>
            </a:r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308F8E2B-F4A4-F644-8AF5-2CC4846C11DC}"/>
              </a:ext>
            </a:extLst>
          </p:cNvPr>
          <p:cNvSpPr txBox="1"/>
          <p:nvPr/>
        </p:nvSpPr>
        <p:spPr>
          <a:xfrm>
            <a:off x="1133061" y="1436850"/>
            <a:ext cx="7736702" cy="167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example.c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中的三个函数用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Y86-64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汇编语言实现，分别是求和、递归求和和冒泡排序。事实上，我们不需要像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程序一样处理对任意的输入数据都有效，而只是对给定的那几个数据进行操作。</a:t>
            </a: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351A79-34E3-440E-84F5-22BBB57C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862" y="2825578"/>
            <a:ext cx="4198138" cy="4032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0A8D24-BB62-4FF6-868A-B10B0BFF2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3496720"/>
            <a:ext cx="5900458" cy="33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3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814112" y="462984"/>
            <a:ext cx="4592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sum.ys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11DF-30B0-44D0-AC51-D20C47DAB20F}"/>
              </a:ext>
            </a:extLst>
          </p:cNvPr>
          <p:cNvSpPr txBox="1"/>
          <p:nvPr/>
        </p:nvSpPr>
        <p:spPr>
          <a:xfrm>
            <a:off x="2557463" y="1152938"/>
            <a:ext cx="651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框架可以参考</a:t>
            </a:r>
            <a:r>
              <a:rPr lang="en-US" altLang="zh-CN" dirty="0"/>
              <a:t>../y86-code/asum.ys</a:t>
            </a:r>
            <a:r>
              <a:rPr lang="zh-CN" altLang="en-US" dirty="0"/>
              <a:t>，比如开头关于主函数和数据结构的定义，以及结尾关于栈的定义（事实上它们也差不多）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58DB32D-3027-461E-8687-E75B995DE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4448"/>
            <a:ext cx="5467631" cy="50167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533A98-2684-4E94-A2FC-BA6CB427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013" y="1799269"/>
            <a:ext cx="5226319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850</Words>
  <Application>Microsoft Office PowerPoint</Application>
  <PresentationFormat>宽屏</PresentationFormat>
  <Paragraphs>126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Microsoft JhengHei Light</vt:lpstr>
      <vt:lpstr>等线</vt:lpstr>
      <vt:lpstr>微软雅黑</vt:lpstr>
      <vt:lpstr>微软雅黑</vt:lpstr>
      <vt:lpstr>造字工房尚黑（非商用）常规体</vt:lpstr>
      <vt:lpstr>造字工房悦圆（非商用）常规体</vt:lpstr>
      <vt:lpstr>Arial</vt:lpstr>
      <vt:lpstr>Calibri</vt:lpstr>
      <vt:lpstr>Calibri Light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Artemis Huang</dc:creator>
  <cp:lastModifiedBy>李 鸿泽</cp:lastModifiedBy>
  <cp:revision>55</cp:revision>
  <dcterms:created xsi:type="dcterms:W3CDTF">2019-03-29T04:42:47Z</dcterms:created>
  <dcterms:modified xsi:type="dcterms:W3CDTF">2020-11-19T11:03:28Z</dcterms:modified>
</cp:coreProperties>
</file>